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8" r:id="rId32"/>
    <p:sldId id="287" r:id="rId33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AE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0F369-370C-4C9A-B34F-BE9F3A1B5FBE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B583-7D1C-435C-8730-3085C45B6D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68517-89BE-406A-8503-D85A43502D5B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E8225-7B09-4B8B-B450-725DB40DB2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4D6D5-67BB-4994-B0C8-FC2C068F380C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35FC8-3D38-497B-A475-FB3DF237A7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807FB-627F-48C1-8095-925465CC78FF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C9EA1-EAD5-41E4-BF7E-C57F4A731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C80B8-D354-44B3-8427-5280CE3922F2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D3D8F-792F-4013-9DD4-3112681A34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8A617-F3AE-4EE9-A9A3-47B6464D8186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EBC3F-1B08-419C-8DDC-A3DD538649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FA9D-38A5-472B-B6CD-0A63028AC894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1A2F2-E2D2-43E6-BA78-1F30D04C37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538B7-2CE8-44D9-89B5-942D0353879A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DFED-8B87-4123-A54A-38608D32F4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05629-0E9D-4770-9A89-CA8FDEE0C813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30FCD-E768-4226-B889-4C44E09052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41646-C06A-47F4-8250-CA352FC13347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FB5C-78D8-4954-852A-B5989AAEA7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75944-A944-4008-883C-E964B4049151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54364-B46F-43AC-BF3A-EBC2301E3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A7BF30-DA06-4D49-BBC4-BCF02EFFA66C}" type="datetimeFigureOut">
              <a:rPr lang="en-US"/>
              <a:pPr>
                <a:defRPr/>
              </a:pPr>
              <a:t>10/19/2023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1A2E1E-210B-4CB5-B691-2CB06B754E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71563"/>
            <a:ext cx="7772400" cy="4714875"/>
          </a:xfr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0"/>
          </a:gradFill>
          <a:ln>
            <a:solidFill>
              <a:srgbClr val="DCAEB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GB" b="1" dirty="0"/>
            </a:br>
            <a:r>
              <a:rPr lang="en-GB" sz="4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Quality Systems</a:t>
            </a:r>
            <a:br>
              <a:rPr lang="en-GB" sz="4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4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(ICH Q10)</a:t>
            </a:r>
            <a:br>
              <a:rPr lang="en-GB" dirty="0"/>
            </a:b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(3)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Assessment of the Quality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Evaluate whether the Quality Control Unit has fulfilled their responsibility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review and approve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all procedures related to production, quality control, quality assurance and assure that the procedures are adequate for their intended use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Assess the data collected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identify quality problems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and use links to other major systems for inspectional coverage Quality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(4)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Areas Covered in Inspections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Reviews (at least annually: APRs)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Complaint Files (quality and medical)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Discrepancies and Failure Investigations (investigated in a timely manner)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Change Control (need for revalidation assessed)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Improvement Projects (for marketed products)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Reprocess/Rework (impact on validation and stability)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(5)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Areas Covered in Inspections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Returns / Salvages (assessment, investigation, disposition)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Rejects (investigation and corrective actions)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Stability Failures (need for field alerts evaluated)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Quarantine Products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Validation (status of required validation / revalidation)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Training / Qualification (related to the employee‘s functions)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14512"/>
          </a:xfr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(6)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Pattern of Failures leading to Regulatory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5005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to review / approve procedures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to document execution of operations as required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to review documentation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to conduct investigations and resolve discrepancies / failures / deviations / complaints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to assess other systems to assure compliance with GMP and SOPs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(7)</a:t>
            </a:r>
            <a:br>
              <a:rPr lang="en-GB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Most Common GMP Deficiencies by System - FDA Domestic</a:t>
            </a:r>
            <a:br>
              <a:rPr lang="en-GB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Inspections for 2004/5</a:t>
            </a:r>
          </a:p>
        </p:txBody>
      </p:sp>
      <p:graphicFrame>
        <p:nvGraphicFramePr>
          <p:cNvPr id="15365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30313" imgH="4523624" progId="Excel.Chart.8">
                  <p:embed/>
                </p:oleObj>
              </mc:Choice>
              <mc:Fallback>
                <p:oleObj r:id="rId2" imgW="8230313" imgH="452362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8229600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(8)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are the observations?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Top categories of citations related to Quality Systems: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Responsibilities of the Quality Unit not clearly defined or followed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Inadequate QA oversight and supervision (no QC unit at all!)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Deviations not handled appropriately (root cause not determined, investigation not logically structured and sufficiently recorded, corrective actions not defined and followed up, timeline exceeded)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Written Procedures not established or followed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Production Record &amp; control records not reviewed /approved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GMP training not conducted on a continuing basis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Annual Product Review (APR) not performed to evaluate trends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ICH Q10 Can Contribute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ICH Q10 is about the “Pharmaceutical Quality System”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Step 4 (since June 2008): Approval by the Steering Committee and recommendation for adoption to the 3 ICH regulatory bodies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objective of this Guideline is to describe one comprehensive approach to an effective quality management system that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Achieves product realisation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Establishes and maintains a State of Control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Facilitates continual improvement (over the product lifecycle)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General Principles of ICH Q10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ICH Q10 complements the existing GMPs, because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GMPs do not focus on Management Responsibilities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GMPs do not address the lifecycle approach to quality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GMPs do not encourage proactive continual improvement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ICH Q10 is based on ISO concepts, but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ISO Norms display no direct pharmaceutical context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unique role of the Quality Authority (Quality Unit, QP) is not emphasized in the ISO norms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Acceptance of ISO 9001 differs from region to region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ICH Q10 is linked with ICH Q8 and ICH Q9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Knowledge Management (from Development)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Risk management (principles from ICH Q9)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Key Elements of ICH Q10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Responsibilities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Commitment (Quality Policy, Quality Planning, Resource Management, Internal Communication)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Review (process performance, product quality and quality system; details and examples are given)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of outsourced activities and purchased materials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of Change in Product Ownership (new in Step 4)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Continual Improvement of Process Performance and Product Quality (with 4 specific elements)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lifecycle stages are covered: Development, Technology Transfer, Commercial Manufacturing, Product Discontinuation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Process performance and product quality monitoring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Corrective action and preventive action (CAPA)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Change management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review of process performance &amp; product quality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Key Elements of ICH Q10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Continual Improvement of the Pharmaceutical Quality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review of the Pharmaceutical Quality System (measurement of achievement of objectives, assessment of KPIs, like complaints, deviations, inspection results)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Monitoring of internal and external factors impacting the Pharmaceutical Quality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Outcome of Management Review and Monitoring (like improvement of quality systems, re-allocation of resources, revision of quality objectives, effective communication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Quality System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ICH Q 10 can and will contribute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Set-up a Good Quality System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Recommendations for the Quality Unit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Industry should use ICH Q10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improve their Quality Systems by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Better knowledge management through product lifecycle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Strengthening the linkage between Development and Commercial Manufacturing to ensure product maintenance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Establishing better Management Responsibilities and Management Review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demonstrate this effective Quality System to Regulatory Authorities by each inspection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Therefore, the intensity of regulatory oversight can be reduced (on inspections and post-approval changes)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Set-up a Good Quality System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best system is one that: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 be used easily by people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Works correctly every time when it is used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People </a:t>
            </a:r>
            <a:r>
              <a:rPr lang="en-GB" i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want</a:t>
            </a: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to use it because they can see the benefits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obtains timely summary data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One of the main priorities is therefore to make any system simple.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good system is normally a simple system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 a flow diagram at the time of system design to clearly understand the inputs and outputs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not always re-invent the wheel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Ask for examples from other sites of their systems to see whether they could be of use to your site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Set-up a Good Quality System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Request design input from a variety of functions and people that will be using the system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Write one very clear and precise procedure per system, and include the flow diagrams to clearly show the procedure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Generate simple to use templates and examples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Prototype the more complex systems before full roll-out, and adjust system if necessary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Set-up a Good Quality System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proper training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and support to all those people who will interact with the system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the contact details of the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“system owner”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in case people need help to use the system at the beginning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Consider what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resources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are needed to properly administer the Quality System on a daily basis, and build this into the budget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a strong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monitoring/tracking system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those systems that require a close out (e.g. deviations, changes)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Set-up a Good Quality System (4)</a:t>
            </a:r>
            <a:b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Bringing Quality Systems to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easier part of any Quality system is the design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More difficult is to “bring the Quality Systems to life”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We need to build the Quality Systems into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site culture!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Special training might be needed for new people coming from the other less-regulated industries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 is the primary QA role to sell the benefits to all personnel, as well as inform them of the negative consequences for the </a:t>
            </a:r>
            <a:r>
              <a:rPr lang="en-GB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product, patient, site, company, and i</a:t>
            </a: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ndividuals when not using the system properly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 to Set-up a Good Quality System (5)</a:t>
            </a:r>
            <a:b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Bringing Quality Systems to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u="sng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examples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what can happen when the Quality system is not used correctly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Provide an effective control of the system to assure that deviations and changes are being handled properly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Compliment people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when they use the system or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take appropriate action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when they do not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Show that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lead times are normally not delayed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if the systems are used properly, but that batch release can be adversely delayed when deviations and changes have not been used.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Recommendations for QU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“Earn” respect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a useful business partner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 can have the most effective documentation system, or the best change control system,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but it is worthless if QA is not approached because their opinion is not respected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Therefore, understand both the theory and practice of your business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Recommendations for QU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 is a requirement that the Quality Unit is independent from Manufacturing.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However, this does not mean that you have to work in an isolated way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u="sng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most respected QA people are highly knowledgeable about the processes … as well as the quality and regulatory requirements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aim must be to work closely with other functions (warehousing, manufacturing, engineering, QC, etc):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understand each others issues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resolve quality problems together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Recommendations for QU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 with the following personal attributes: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Honesty and Integrity - lead by example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Common Sense - apply rules, but understand all permissible and logical options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Decision makers - make solid decisions in a timely manner based upon good data, and consider all possible options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Influencers - show the benefits of a good Quality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Communicators - you will need to clearly explain/document your decisions, and the reasons behind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Recommendations for QU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Spend time in the “action” areas when things are running normally – not just when there is a crisis!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Take interest in all people and their different job roles and how they can impact quality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person labelling the incoming materials has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potential to impact product quality as much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the person processing the batch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Quality System</a:t>
            </a:r>
            <a:b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b="1" dirty="0">
              <a:solidFill>
                <a:schemeClr val="accent5">
                  <a:lumMod val="20000"/>
                  <a:lumOff val="8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Applicable to: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Quality Management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Personnel and Organisation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Premises and Equipment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Documentation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Production and Distribution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Quality Control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Out-Sourcing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Complaints and Recalls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Self Inspection / Inspection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- Computerised Systems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Some Recommendations for QU 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Spend “quality time” in different areas!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Here are some examples: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Help in the design of a new facility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Perform supplier evaluation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Visit the incoming materials sampler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Observe how the purified water system is sanitised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Watch a batch processing step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Witness packaging and labelling operations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Watch how a HEPA filter is changed in the HVAC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Observe QC lab testing of incoming materials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Observe how calibration is done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Conclusion and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u="sng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majority of QA work should be looking forward </a:t>
            </a: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not backwards. Focus on prevention rather than on correction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formal roles of QA need clearly to be defined. Simple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are the important basis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It is role of QA to bring the quality systems to life </a:t>
            </a:r>
            <a:r>
              <a:rPr lang="en-GB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through personal commitment, energy, and personal attributes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QA need to work in a strong partnership with other functions, without losing their independence to take the right (sometimes tough) decisions.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lnSpc>
                <a:spcPct val="105000"/>
              </a:lnSpc>
              <a:spcAft>
                <a:spcPts val="0"/>
              </a:spcAft>
              <a:buClr>
                <a:srgbClr val="990033"/>
              </a:buClr>
              <a:buSzPct val="75000"/>
              <a:buFont typeface="Arial" pitchFamily="34" charset="0"/>
              <a:buNone/>
              <a:defRPr/>
            </a:pPr>
            <a:endParaRPr lang="en-GB" sz="4800" b="1" dirty="0">
              <a:solidFill>
                <a:srgbClr val="C00000"/>
              </a:solidFill>
              <a:latin typeface="Verdana" pitchFamily="34" charset="0"/>
            </a:endParaRPr>
          </a:p>
          <a:p>
            <a:pPr algn="ctr" fontAlgn="auto">
              <a:lnSpc>
                <a:spcPct val="105000"/>
              </a:lnSpc>
              <a:spcAft>
                <a:spcPts val="0"/>
              </a:spcAft>
              <a:buClr>
                <a:srgbClr val="990033"/>
              </a:buClr>
              <a:buSzPct val="75000"/>
              <a:buFont typeface="Arial" pitchFamily="34" charset="0"/>
              <a:buNone/>
              <a:defRPr/>
            </a:pPr>
            <a:r>
              <a:rPr lang="en-GB" sz="4800" b="1" dirty="0">
                <a:solidFill>
                  <a:srgbClr val="002060"/>
                </a:solidFill>
                <a:latin typeface="Verdana" pitchFamily="34" charset="0"/>
              </a:rPr>
              <a:t>Thank You</a:t>
            </a:r>
          </a:p>
          <a:p>
            <a:pPr algn="ctr" fontAlgn="auto">
              <a:lnSpc>
                <a:spcPct val="105000"/>
              </a:lnSpc>
              <a:spcAft>
                <a:spcPts val="0"/>
              </a:spcAft>
              <a:buClr>
                <a:srgbClr val="990033"/>
              </a:buClr>
              <a:buSzPct val="75000"/>
              <a:buFont typeface="Wingdings 2" pitchFamily="18" charset="2"/>
              <a:buChar char="Ã"/>
              <a:defRPr/>
            </a:pPr>
            <a:endParaRPr lang="en-GB" b="1" dirty="0">
              <a:solidFill>
                <a:srgbClr val="002060"/>
              </a:solidFill>
              <a:latin typeface="Verdana" pitchFamily="34" charset="0"/>
            </a:endParaRPr>
          </a:p>
          <a:p>
            <a:pPr algn="ctr" fontAlgn="auto">
              <a:lnSpc>
                <a:spcPct val="105000"/>
              </a:lnSpc>
              <a:spcAft>
                <a:spcPts val="0"/>
              </a:spcAft>
              <a:buClr>
                <a:srgbClr val="990033"/>
              </a:buClr>
              <a:buSzPct val="75000"/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2060"/>
                </a:solidFill>
                <a:latin typeface="Verdana" pitchFamily="34" charset="0"/>
              </a:rPr>
              <a:t>Any Questions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  <p:pic>
        <p:nvPicPr>
          <p:cNvPr id="33795" name="Picture 7" descr="C:\Documents and Settings\snadarajah\Local Settings\Temporary Internet Files\Content.IE5\0PFQHIPB\MC900441428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143625" y="2428875"/>
            <a:ext cx="2328863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Management (QM)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of Quality Documents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Good Manufacturing Practices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Warehousing and Good Distribution Practices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Key Performance Indicators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 Review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Annual Quality Program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Annual Product Review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Compliance and Safety of Materials and Products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Regulatory Compliance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Failure Investigations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Management of Quality Risks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Main Principle of QM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44291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4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4000" i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GB" sz="4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Quality should be the responsibility of all persons involved in manufacturing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 GMPs: Quality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6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EUROPEAN COMMISSION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ENTERPRISE AND INDUSTRY DIRECTORATE-GENERAL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Consumer goods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Pharmaceuticals</a:t>
            </a: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Brussels, 14 February 2008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EudraLex</a:t>
            </a: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Rules Governing Medicinal Products in the European Union</a:t>
            </a: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Volume 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EU Guidelines to Good Manufacturing Practice Medicinal Products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 Human and Veterinary Use</a:t>
            </a: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Part I</a:t>
            </a:r>
            <a:endParaRPr lang="en-GB" u="sng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u="sng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Chapter 1 Quality Management</a:t>
            </a:r>
            <a:endParaRPr lang="en-GB" u="sng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Principle Role of the Quality Unit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Quality Unit should ensure that: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GMP requirements are respected and applied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responsibilities are clearly specified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testing, controls, calibrations, validations, etc are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performed as specified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products are not released and sold before the satisfactory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evaluation has been completed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Quality Unit should be involved in all quality related matters.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Quality Unit should review and approve all appropriate quality related documents.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main responsibilities of the independent Quality Unit cannot be delegated!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(1)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Looking at the Bigger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Regulatory and Company Audits in the past focussed on specific individual issues as they were identified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Trend is now to audit the Quality System(s) as a whole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FDA has started the System Based Inspections Approach (details on next slide)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European Authorities also perform a systematic approach in auditing the quality system since years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system approach is also used for supplier audits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Systems and Inspections (2)</a:t>
            </a:r>
            <a:b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GB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Six Inspection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FDA have identified the following inspection systems as part of their System Based Inspections Approach (effective since Feb. 2002):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Quality system (covered at each FDA inspection)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Facility and Equipment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Materials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Production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Packaging and Labelling System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Laboratory Control System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2186</Words>
  <Application>Microsoft Office PowerPoint</Application>
  <PresentationFormat>On-screen Show (4:3)</PresentationFormat>
  <Paragraphs>267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Tahoma</vt:lpstr>
      <vt:lpstr>Verdana</vt:lpstr>
      <vt:lpstr>Wingdings</vt:lpstr>
      <vt:lpstr>Wingdings 2</vt:lpstr>
      <vt:lpstr>Office Theme</vt:lpstr>
      <vt:lpstr>Microsoft Excel Chart</vt:lpstr>
      <vt:lpstr> Quality Systems (ICH Q10) </vt:lpstr>
      <vt:lpstr>The Overview</vt:lpstr>
      <vt:lpstr>The Quality System </vt:lpstr>
      <vt:lpstr>Quality Management (QM)</vt:lpstr>
      <vt:lpstr>The Main Principle of QM</vt:lpstr>
      <vt:lpstr>EU GMPs: Quality Management</vt:lpstr>
      <vt:lpstr>Principle Role of the Quality Unit</vt:lpstr>
      <vt:lpstr>Quality Systems and Inspections (1) Looking at the Bigger Picture</vt:lpstr>
      <vt:lpstr>Quality Systems and Inspections (2) The Six Inspection Systems</vt:lpstr>
      <vt:lpstr>Quality Systems and Inspections (3) Assessment of the Quality System</vt:lpstr>
      <vt:lpstr>Quality Systems and Inspections (4) Areas Covered in Inspections</vt:lpstr>
      <vt:lpstr>Quality Systems and Inspections (5) Areas Covered in Inspections</vt:lpstr>
      <vt:lpstr>Quality Systems and Inspections (6) Pattern of Failures leading to Regulatory Actions</vt:lpstr>
      <vt:lpstr>Quality Systems and Inspections (7) Most Common GMP Deficiencies by System - FDA Domestic Inspections for 2004/5</vt:lpstr>
      <vt:lpstr>Quality Systems and Inspections (8) What are the observations?</vt:lpstr>
      <vt:lpstr>How ICH Q10 Can Contribute (1)</vt:lpstr>
      <vt:lpstr>General Principles of ICH Q10</vt:lpstr>
      <vt:lpstr>Key Elements of ICH Q10 (1)</vt:lpstr>
      <vt:lpstr>Key Elements of ICH Q10 (2)</vt:lpstr>
      <vt:lpstr>How Industry should use ICH Q10</vt:lpstr>
      <vt:lpstr>How to Set-up a Good Quality System (1)</vt:lpstr>
      <vt:lpstr>How to Set-up a Good Quality System (2)</vt:lpstr>
      <vt:lpstr>How to Set-up a Good Quality System (3)</vt:lpstr>
      <vt:lpstr>How to Set-up a Good Quality System (4) Bringing Quality Systems to Life</vt:lpstr>
      <vt:lpstr>How to Set-up a Good Quality System (5) Bringing Quality Systems to Life</vt:lpstr>
      <vt:lpstr>Some Recommendations for QU (1)</vt:lpstr>
      <vt:lpstr>Some Recommendations for QU (2)</vt:lpstr>
      <vt:lpstr>Some Recommendations for QU (3)</vt:lpstr>
      <vt:lpstr>Some Recommendations for QU (4)</vt:lpstr>
      <vt:lpstr>Some Recommendations for QU (5)</vt:lpstr>
      <vt:lpstr>Conclusion and 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   DEPARTMENT   Quality Systems</dc:title>
  <dc:creator>SNadarajah</dc:creator>
  <cp:lastModifiedBy>Kieran Fitzgerald</cp:lastModifiedBy>
  <cp:revision>19</cp:revision>
  <dcterms:created xsi:type="dcterms:W3CDTF">2011-10-06T12:08:27Z</dcterms:created>
  <dcterms:modified xsi:type="dcterms:W3CDTF">2023-10-19T10:29:10Z</dcterms:modified>
</cp:coreProperties>
</file>